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6" r:id="rId2"/>
    <p:sldId id="264" r:id="rId3"/>
    <p:sldId id="258" r:id="rId4"/>
    <p:sldId id="260" r:id="rId5"/>
    <p:sldId id="265" r:id="rId6"/>
    <p:sldId id="262" r:id="rId7"/>
    <p:sldId id="266" r:id="rId8"/>
    <p:sldId id="267" r:id="rId9"/>
    <p:sldId id="269" r:id="rId10"/>
    <p:sldId id="268" r:id="rId11"/>
    <p:sldId id="259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9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7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87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711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5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1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94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22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7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1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5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1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5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2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6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7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9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58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10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BB208-2B97-47E9-B338-B79F12FF6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1" r="24018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EC6A8D6-C18B-4100-BEF6-99396548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r="5762"/>
          <a:stretch/>
        </p:blipFill>
        <p:spPr>
          <a:xfrm>
            <a:off x="3319472" y="305401"/>
            <a:ext cx="5553055" cy="62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5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2C8F01-3E1E-4A4A-B878-9D765D0CB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01" y="3782183"/>
            <a:ext cx="5668028" cy="2834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2CD00-CD19-4528-9C39-105DA892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968" y="2362200"/>
            <a:ext cx="1390063" cy="2133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Why?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AF4FC-1168-4B6E-8C95-2EA588CF4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3" y="3779205"/>
            <a:ext cx="5668024" cy="283401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B95CD-8E44-4DD2-A9DF-8834E2DBD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5" y="241805"/>
            <a:ext cx="5668024" cy="2834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80F7BE-2BA2-490B-8414-F33348653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03" y="244781"/>
            <a:ext cx="5668024" cy="2834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ADCCB3-B139-48BB-A9D9-EFDCBA2AC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99" y="241804"/>
            <a:ext cx="5668023" cy="2834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AE737-A9AD-4BDC-BCE8-2BE7452E4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6975" y="241804"/>
            <a:ext cx="5668022" cy="2834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0D3D0-4E78-489F-BD6B-CFC1BBFA2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999" y="3779204"/>
            <a:ext cx="5668028" cy="2834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A1A47-A001-4DAB-831C-49DB7B32C3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3879" y="3779203"/>
            <a:ext cx="5681118" cy="28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F4D8A-31B9-47E7-8860-E405DA2C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087B-FA4A-4A22-A27E-B8B419CF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070C0"/>
                </a:solidFill>
              </a:rPr>
              <a:t>If we had started betting solely on underdogs since 2016, with an initial investment of $10,000, we would have made $ in total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CA7B4A-3042-40B9-9C2F-B53AB3252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48" r="-1" b="16242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1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C13A-60DD-4503-9361-6AE428E4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8" name="Content Placeholder 17" descr="A hand holding a card&#10;&#10;Description automatically generated">
            <a:extLst>
              <a:ext uri="{FF2B5EF4-FFF2-40B4-BE49-F238E27FC236}">
                <a16:creationId xmlns:a16="http://schemas.microsoft.com/office/drawing/2014/main" id="{C35740C3-FEAB-42D3-9B9E-69101CE4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77" y="1866900"/>
            <a:ext cx="8227846" cy="4388184"/>
          </a:xfrm>
        </p:spPr>
      </p:pic>
    </p:spTree>
    <p:extLst>
      <p:ext uri="{BB962C8B-B14F-4D97-AF65-F5344CB8AC3E}">
        <p14:creationId xmlns:p14="http://schemas.microsoft.com/office/powerpoint/2010/main" val="200186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AF53-451C-450A-A73C-234AF6A5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4800"/>
            <a:ext cx="10353762" cy="1257300"/>
          </a:xfrm>
        </p:spPr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BB6E1-CE2C-4747-BB79-D7C9796D3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0" y="1308847"/>
            <a:ext cx="11600890" cy="514574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600" dirty="0"/>
              <a:t>Please  remember  that  past  performance  may  not  be  indicative  of  future  results.  Different  types  of </a:t>
            </a:r>
          </a:p>
          <a:p>
            <a:pPr marL="0" indent="0">
              <a:buNone/>
            </a:pPr>
            <a:r>
              <a:rPr lang="en-US" sz="5600" dirty="0"/>
              <a:t>investments involve varying degrees of risk, and there can be no assurance that the future performance </a:t>
            </a:r>
          </a:p>
          <a:p>
            <a:pPr marL="0" indent="0">
              <a:buNone/>
            </a:pPr>
            <a:r>
              <a:rPr lang="en-US" sz="5600" dirty="0"/>
              <a:t>of any specific investment, investment strategy, or product made reference to directly or indirectly in this </a:t>
            </a:r>
          </a:p>
          <a:p>
            <a:pPr marL="0" indent="0">
              <a:buNone/>
            </a:pPr>
            <a:r>
              <a:rPr lang="en-US" sz="5600" dirty="0"/>
              <a:t>presentation, will be profitable, equal any corresponding</a:t>
            </a:r>
          </a:p>
          <a:p>
            <a:pPr marL="0" indent="0">
              <a:buNone/>
            </a:pPr>
            <a:r>
              <a:rPr lang="en-US" sz="5600" dirty="0"/>
              <a:t> indicated historical performance level(s), </a:t>
            </a:r>
          </a:p>
          <a:p>
            <a:pPr marL="0" indent="0">
              <a:buNone/>
            </a:pPr>
            <a:r>
              <a:rPr lang="en-US" sz="5600" dirty="0"/>
              <a:t>or be suitable for your portfolio. Due to various factors, including changing market conditions, the content </a:t>
            </a:r>
          </a:p>
          <a:p>
            <a:pPr marL="0" indent="0">
              <a:buNone/>
            </a:pPr>
            <a:r>
              <a:rPr lang="en-US" sz="5600" dirty="0"/>
              <a:t>may no longer be reflective of current opinions or positions. Moreover, you should not assume that any </a:t>
            </a:r>
          </a:p>
          <a:p>
            <a:pPr marL="0" indent="0">
              <a:buNone/>
            </a:pPr>
            <a:r>
              <a:rPr lang="en-US" sz="5600" dirty="0"/>
              <a:t>discussion or information contained in this presentation (article) serves as the receipt of, or as a substitute </a:t>
            </a:r>
          </a:p>
          <a:p>
            <a:pPr marL="0" indent="0">
              <a:buNone/>
            </a:pPr>
            <a:r>
              <a:rPr lang="en-US" sz="5600" dirty="0"/>
              <a:t>for,  personalized  investment  advice  from Brian, Johnathan, Josh, or Oscar.  To  the  extent  that  a  reader  has  any </a:t>
            </a:r>
          </a:p>
          <a:p>
            <a:pPr marL="0" indent="0">
              <a:buNone/>
            </a:pPr>
            <a:r>
              <a:rPr lang="en-US" sz="5600" dirty="0"/>
              <a:t>questions regarding the applicability of any specific issue discussed above to his/her individual situation, </a:t>
            </a:r>
          </a:p>
          <a:p>
            <a:pPr marL="0" indent="0">
              <a:buNone/>
            </a:pPr>
            <a:r>
              <a:rPr lang="en-US" sz="5600" dirty="0"/>
              <a:t>he/she is encouraged to consult with the professional advisor of his/her choosing. A copy of our current </a:t>
            </a:r>
          </a:p>
          <a:p>
            <a:pPr marL="0" indent="0">
              <a:buNone/>
            </a:pPr>
            <a:r>
              <a:rPr lang="en-US" sz="5600" dirty="0"/>
              <a:t>written  disclosure  statement  discussing  our  advisory  services  and  fees  is  available  for  review  upon </a:t>
            </a:r>
          </a:p>
          <a:p>
            <a:pPr marL="0" indent="0">
              <a:buNone/>
            </a:pPr>
            <a:r>
              <a:rPr lang="en-US" sz="5600" dirty="0"/>
              <a:t>request. </a:t>
            </a:r>
          </a:p>
        </p:txBody>
      </p:sp>
    </p:spTree>
    <p:extLst>
      <p:ext uri="{BB962C8B-B14F-4D97-AF65-F5344CB8AC3E}">
        <p14:creationId xmlns:p14="http://schemas.microsoft.com/office/powerpoint/2010/main" val="245060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D18B2-8BD9-499C-9286-711172C7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FE6209-FA89-432E-B869-8E028E35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8CEEF-7D14-4C38-B54D-CA0AC04B5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76450"/>
            <a:ext cx="10353761" cy="3714749"/>
          </a:xfrm>
          <a:effectLst>
            <a:glow rad="101600">
              <a:schemeClr val="bg1">
                <a:alpha val="60000"/>
              </a:schemeClr>
            </a:glow>
            <a:outerShdw blurRad="25400" dir="17880000">
              <a:srgbClr val="000000">
                <a:alpha val="46000"/>
              </a:srgbClr>
            </a:outerShdw>
          </a:effectLst>
        </p:spPr>
        <p:txBody>
          <a:bodyPr>
            <a:normAutofit fontScale="77500" lnSpcReduction="20000"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1: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Collect Baseball stats and build predictive model</a:t>
            </a:r>
          </a:p>
          <a:p>
            <a:pPr lvl="1"/>
            <a:endParaRPr lang="en-US" sz="15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sz="15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2: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 four different betting methods</a:t>
            </a:r>
          </a:p>
          <a:p>
            <a:pPr marL="450000" lvl="1" indent="0">
              <a:buNone/>
            </a:pP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Step 3: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Print money</a:t>
            </a:r>
          </a:p>
        </p:txBody>
      </p:sp>
    </p:spTree>
    <p:extLst>
      <p:ext uri="{BB962C8B-B14F-4D97-AF65-F5344CB8AC3E}">
        <p14:creationId xmlns:p14="http://schemas.microsoft.com/office/powerpoint/2010/main" val="375585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F16812-853C-4789-BE1E-346D2751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CDBB4-6FFC-46F2-B4DD-2A98E45B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Baseball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F381C-6A48-43C6-8625-39FEC5B2D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1" y="1786778"/>
            <a:ext cx="5047130" cy="4945716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Baseball stats were pulled from </a:t>
            </a:r>
            <a:r>
              <a:rPr lang="en-US" sz="2800" dirty="0" err="1">
                <a:solidFill>
                  <a:srgbClr val="FF0000"/>
                </a:solidFill>
              </a:rPr>
              <a:t>Pybaseball</a:t>
            </a:r>
            <a:r>
              <a:rPr lang="en-US" sz="2800" dirty="0">
                <a:solidFill>
                  <a:srgbClr val="FF0000"/>
                </a:solidFill>
              </a:rPr>
              <a:t>, a free API that pulls the daily stats for each player who played on that particular day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Due to the inherent statistical nature of baseball, we collected hundreds of stats, but not all of them had any statistical relevance in predicting winners and losers</a:t>
            </a:r>
          </a:p>
        </p:txBody>
      </p:sp>
    </p:spTree>
    <p:extLst>
      <p:ext uri="{BB962C8B-B14F-4D97-AF65-F5344CB8AC3E}">
        <p14:creationId xmlns:p14="http://schemas.microsoft.com/office/powerpoint/2010/main" val="243716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FD5B-BB71-4A67-8DAE-45702B82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28856-6D64-4BB2-A6BA-3B0F793E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SVM</a:t>
            </a:r>
          </a:p>
          <a:p>
            <a:r>
              <a:rPr lang="en-US" sz="4000" dirty="0"/>
              <a:t>Deep Neural Network</a:t>
            </a:r>
          </a:p>
          <a:p>
            <a:r>
              <a:rPr lang="en-US" sz="4000" dirty="0"/>
              <a:t>Random Forest</a:t>
            </a:r>
          </a:p>
          <a:p>
            <a:r>
              <a:rPr lang="en-US" sz="4000" dirty="0" err="1"/>
              <a:t>AdaboostClassifier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5880C-B83B-4F81-A3EA-EA1E28239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2" t="5098" r="4117" b="5687"/>
          <a:stretch/>
        </p:blipFill>
        <p:spPr>
          <a:xfrm>
            <a:off x="8315930" y="1866900"/>
            <a:ext cx="2962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0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6F19-4B3B-4B67-8CBF-68E62348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US" dirty="0"/>
              <a:t>Betting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4305-79D5-4A21-8458-F8190CE4C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5978072" cy="3722748"/>
          </a:xfrm>
        </p:spPr>
        <p:txBody>
          <a:bodyPr anchor="ctr">
            <a:normAutofit/>
          </a:bodyPr>
          <a:lstStyle/>
          <a:p>
            <a:pPr>
              <a:buClr>
                <a:srgbClr val="9C6C1F"/>
              </a:buClr>
            </a:pPr>
            <a:r>
              <a:rPr lang="en-US" sz="3600" dirty="0"/>
              <a:t>Money Line</a:t>
            </a:r>
          </a:p>
          <a:p>
            <a:pPr lvl="1">
              <a:buClr>
                <a:srgbClr val="9C6C1F"/>
              </a:buClr>
            </a:pPr>
            <a:r>
              <a:rPr lang="en-US" sz="3200" dirty="0"/>
              <a:t>Favorites</a:t>
            </a:r>
          </a:p>
          <a:p>
            <a:pPr lvl="1">
              <a:buClr>
                <a:srgbClr val="9C6C1F"/>
              </a:buClr>
            </a:pPr>
            <a:r>
              <a:rPr lang="en-US" sz="3200" dirty="0"/>
              <a:t>Underdogs</a:t>
            </a:r>
          </a:p>
          <a:p>
            <a:pPr>
              <a:buClr>
                <a:srgbClr val="9C6C1F"/>
              </a:buClr>
            </a:pPr>
            <a:r>
              <a:rPr lang="en-US" sz="3600" dirty="0"/>
              <a:t>Negative/Positive Odds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6B2A1-C298-4960-9E63-1335250A6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" r="3" b="3"/>
          <a:stretch/>
        </p:blipFill>
        <p:spPr>
          <a:xfrm>
            <a:off x="7562470" y="609599"/>
            <a:ext cx="3995592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0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4341-DE75-4F1C-A0AA-509C5F5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B97F-3AB3-44D0-AEF6-B8A9D425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077555" cy="3714749"/>
          </a:xfrm>
        </p:spPr>
        <p:txBody>
          <a:bodyPr>
            <a:normAutofit/>
          </a:bodyPr>
          <a:lstStyle/>
          <a:p>
            <a:r>
              <a:rPr lang="en-US" sz="3200" dirty="0"/>
              <a:t>Betting on underdogs is the more lucrative choice, since you only need to be right about 45% of the time to break even, compared to 61% to break even when betting on favorites to win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C8439-3D51-4EB1-B61D-867E84266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5" r="14410"/>
          <a:stretch/>
        </p:blipFill>
        <p:spPr>
          <a:xfrm>
            <a:off x="8147476" y="1738312"/>
            <a:ext cx="3120081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7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84A7-A0AF-4C67-AAAD-30BDA2ACB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79" y="609599"/>
            <a:ext cx="3335488" cy="1284941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C5B20B-8459-461B-937E-F1F9AB9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79" y="2067859"/>
            <a:ext cx="3310963" cy="3956423"/>
          </a:xfrm>
        </p:spPr>
        <p:txBody>
          <a:bodyPr anchor="t">
            <a:normAutofit/>
          </a:bodyPr>
          <a:lstStyle/>
          <a:p>
            <a:pPr>
              <a:buClr>
                <a:srgbClr val="5DA3D2"/>
              </a:buClr>
            </a:pPr>
            <a:r>
              <a:rPr lang="en-US" dirty="0"/>
              <a:t>2016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$6,051</a:t>
            </a:r>
          </a:p>
          <a:p>
            <a:pPr>
              <a:buClr>
                <a:srgbClr val="5DA3D2"/>
              </a:buClr>
            </a:pPr>
            <a:r>
              <a:rPr lang="en-US" dirty="0"/>
              <a:t>2017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$3,294</a:t>
            </a:r>
          </a:p>
          <a:p>
            <a:pPr>
              <a:buClr>
                <a:srgbClr val="5DA3D2"/>
              </a:buClr>
            </a:pPr>
            <a:r>
              <a:rPr lang="en-US" dirty="0"/>
              <a:t>2018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$22,734</a:t>
            </a:r>
          </a:p>
          <a:p>
            <a:pPr>
              <a:buClr>
                <a:srgbClr val="5DA3D2"/>
              </a:buClr>
            </a:pPr>
            <a:r>
              <a:rPr lang="en-US" dirty="0"/>
              <a:t>2019</a:t>
            </a:r>
          </a:p>
          <a:p>
            <a:pPr lvl="1">
              <a:buClr>
                <a:srgbClr val="5DA3D2"/>
              </a:buClr>
            </a:pPr>
            <a:r>
              <a:rPr lang="en-US" dirty="0"/>
              <a:t>Final Sum: $22,099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B4F6E7-2671-46C5-A7EE-30C4F9FC3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52" y="376536"/>
            <a:ext cx="3657387" cy="2634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7CD38-8AEA-418C-8F1E-5891F9C4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58" y="376535"/>
            <a:ext cx="3618532" cy="263400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B7888-AED1-40DD-8E9F-D3C4DF197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58" y="3847458"/>
            <a:ext cx="3657381" cy="26340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E26DD36-3E9D-40C9-8D36-BF82264D9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106" y="3847458"/>
            <a:ext cx="3657379" cy="263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23DA7-669A-445B-978B-23986F20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47" y="311835"/>
            <a:ext cx="3946393" cy="185065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Bankroll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229F5-34AC-4136-9D5C-5FA2D315E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73" y="1161078"/>
            <a:ext cx="8577053" cy="42885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0D3AA-6AFE-4CC6-97A2-F6FED357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73" y="1647826"/>
            <a:ext cx="3142799" cy="4219574"/>
          </a:xfrm>
        </p:spPr>
        <p:txBody>
          <a:bodyPr anchor="ctr">
            <a:normAutofit/>
          </a:bodyPr>
          <a:lstStyle/>
          <a:p>
            <a:r>
              <a:rPr lang="en-US" dirty="0"/>
              <a:t>With an initial bankroll of $1000 starting on July 6, 2016, we would have finished with a sum of  $51,178</a:t>
            </a:r>
          </a:p>
          <a:p>
            <a:pPr lvl="1"/>
            <a:r>
              <a:rPr lang="en-US" dirty="0"/>
              <a:t>Over a 5000% increase</a:t>
            </a:r>
          </a:p>
        </p:txBody>
      </p:sp>
    </p:spTree>
    <p:extLst>
      <p:ext uri="{BB962C8B-B14F-4D97-AF65-F5344CB8AC3E}">
        <p14:creationId xmlns:p14="http://schemas.microsoft.com/office/powerpoint/2010/main" val="2237808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33B21"/>
      </a:dk2>
      <a:lt2>
        <a:srgbClr val="E8E2E5"/>
      </a:lt2>
      <a:accent1>
        <a:srgbClr val="20B573"/>
      </a:accent1>
      <a:accent2>
        <a:srgbClr val="14B92B"/>
      </a:accent2>
      <a:accent3>
        <a:srgbClr val="4BB821"/>
      </a:accent3>
      <a:accent4>
        <a:srgbClr val="81B113"/>
      </a:accent4>
      <a:accent5>
        <a:srgbClr val="B1A11F"/>
      </a:accent5>
      <a:accent6>
        <a:srgbClr val="D57017"/>
      </a:accent6>
      <a:hlink>
        <a:srgbClr val="82872D"/>
      </a:hlink>
      <a:folHlink>
        <a:srgbClr val="828282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430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Dubai</vt:lpstr>
      <vt:lpstr>Georgia Pro</vt:lpstr>
      <vt:lpstr>Wingdings 2</vt:lpstr>
      <vt:lpstr>SlateVTI</vt:lpstr>
      <vt:lpstr>PowerPoint Presentation</vt:lpstr>
      <vt:lpstr>Disclaimer</vt:lpstr>
      <vt:lpstr>Project Overview</vt:lpstr>
      <vt:lpstr>Baseball Stats</vt:lpstr>
      <vt:lpstr>Building the Model</vt:lpstr>
      <vt:lpstr>Betting</vt:lpstr>
      <vt:lpstr>Betting Methods</vt:lpstr>
      <vt:lpstr>Results</vt:lpstr>
      <vt:lpstr>Bankroll</vt:lpstr>
      <vt:lpstr>Why?</vt:lpstr>
      <vt:lpstr>Recap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Machen</dc:creator>
  <cp:lastModifiedBy>Taylor Machen</cp:lastModifiedBy>
  <cp:revision>5</cp:revision>
  <dcterms:created xsi:type="dcterms:W3CDTF">2019-11-20T00:18:58Z</dcterms:created>
  <dcterms:modified xsi:type="dcterms:W3CDTF">2019-11-20T00:24:10Z</dcterms:modified>
</cp:coreProperties>
</file>